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EC5"/>
    <a:srgbClr val="F15183"/>
    <a:srgbClr val="F7C39F"/>
    <a:srgbClr val="EF8943"/>
    <a:srgbClr val="9BC2E5"/>
    <a:srgbClr val="458DCF"/>
    <a:srgbClr val="ABEBDC"/>
    <a:srgbClr val="31C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297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964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066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179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82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82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628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65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06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470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389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482E-C8DE-43DC-8DD5-202980CB2A01}" type="datetimeFigureOut">
              <a:rPr lang="es-CO" smtClean="0"/>
              <a:t>15/08/2021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34A26-6B32-4C45-8556-B9246EAE3A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ngenieriaindustrialonline.com/gestion-y-control-de-calidad/matriz-foda-daf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19498" y="1404851"/>
            <a:ext cx="3940233" cy="2335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6309360" y="1404851"/>
            <a:ext cx="3940233" cy="2335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2219498" y="3873731"/>
            <a:ext cx="3940233" cy="2335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dondear rectángulo de esquina sencilla 6"/>
          <p:cNvSpPr/>
          <p:nvPr/>
        </p:nvSpPr>
        <p:spPr>
          <a:xfrm rot="10800000" flipH="1">
            <a:off x="6309360" y="3873731"/>
            <a:ext cx="3940233" cy="2335876"/>
          </a:xfrm>
          <a:prstGeom prst="round1Rect">
            <a:avLst>
              <a:gd name="adj" fmla="val 15243"/>
            </a:avLst>
          </a:prstGeom>
          <a:solidFill>
            <a:srgbClr val="F15183"/>
          </a:solidFill>
          <a:ln>
            <a:solidFill>
              <a:srgbClr val="F15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dondear rectángulo de esquina del mismo lado 9"/>
          <p:cNvSpPr/>
          <p:nvPr/>
        </p:nvSpPr>
        <p:spPr>
          <a:xfrm>
            <a:off x="2219498" y="798021"/>
            <a:ext cx="3940233" cy="540328"/>
          </a:xfrm>
          <a:prstGeom prst="round2Same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dondear rectángulo de esquina del mismo lado 10"/>
          <p:cNvSpPr/>
          <p:nvPr/>
        </p:nvSpPr>
        <p:spPr>
          <a:xfrm>
            <a:off x="6309360" y="798021"/>
            <a:ext cx="3940233" cy="540328"/>
          </a:xfrm>
          <a:prstGeom prst="round2Same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dondear rectángulo de esquina del mismo lado 11"/>
          <p:cNvSpPr/>
          <p:nvPr/>
        </p:nvSpPr>
        <p:spPr>
          <a:xfrm rot="16200000">
            <a:off x="706581" y="2302626"/>
            <a:ext cx="2335877" cy="540328"/>
          </a:xfrm>
          <a:prstGeom prst="round2Same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dondear rectángulo de esquina del mismo lado 12"/>
          <p:cNvSpPr/>
          <p:nvPr/>
        </p:nvSpPr>
        <p:spPr>
          <a:xfrm rot="16200000">
            <a:off x="706580" y="4771505"/>
            <a:ext cx="2335877" cy="540328"/>
          </a:xfrm>
          <a:prstGeom prst="round2Same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13"/>
          <p:cNvSpPr/>
          <p:nvPr/>
        </p:nvSpPr>
        <p:spPr>
          <a:xfrm>
            <a:off x="2219498" y="1404850"/>
            <a:ext cx="3940233" cy="2335876"/>
          </a:xfrm>
          <a:prstGeom prst="rect">
            <a:avLst/>
          </a:prstGeom>
          <a:solidFill>
            <a:srgbClr val="31CFA9"/>
          </a:solidFill>
          <a:ln>
            <a:solidFill>
              <a:srgbClr val="31CF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14"/>
          <p:cNvSpPr/>
          <p:nvPr/>
        </p:nvSpPr>
        <p:spPr>
          <a:xfrm>
            <a:off x="6309360" y="1404850"/>
            <a:ext cx="3940233" cy="2335876"/>
          </a:xfrm>
          <a:prstGeom prst="rect">
            <a:avLst/>
          </a:prstGeom>
          <a:solidFill>
            <a:srgbClr val="EF8943"/>
          </a:solidFill>
          <a:ln>
            <a:solidFill>
              <a:srgbClr val="EF89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 15"/>
          <p:cNvSpPr/>
          <p:nvPr/>
        </p:nvSpPr>
        <p:spPr>
          <a:xfrm>
            <a:off x="2219498" y="3873730"/>
            <a:ext cx="3940233" cy="2335876"/>
          </a:xfrm>
          <a:prstGeom prst="rect">
            <a:avLst/>
          </a:prstGeom>
          <a:solidFill>
            <a:srgbClr val="458DCF"/>
          </a:solidFill>
          <a:ln>
            <a:solidFill>
              <a:srgbClr val="458D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Triángulo isósceles 16"/>
          <p:cNvSpPr/>
          <p:nvPr/>
        </p:nvSpPr>
        <p:spPr>
          <a:xfrm rot="5400000">
            <a:off x="6062056" y="2479270"/>
            <a:ext cx="382386" cy="187037"/>
          </a:xfrm>
          <a:prstGeom prst="triangle">
            <a:avLst/>
          </a:prstGeom>
          <a:solidFill>
            <a:srgbClr val="31CFA9"/>
          </a:solidFill>
          <a:ln>
            <a:solidFill>
              <a:srgbClr val="31CF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Triángulo isósceles 17"/>
          <p:cNvSpPr/>
          <p:nvPr/>
        </p:nvSpPr>
        <p:spPr>
          <a:xfrm rot="10800000">
            <a:off x="8088283" y="3740726"/>
            <a:ext cx="382386" cy="187037"/>
          </a:xfrm>
          <a:prstGeom prst="triangle">
            <a:avLst/>
          </a:prstGeom>
          <a:solidFill>
            <a:srgbClr val="EF8943"/>
          </a:solidFill>
          <a:ln>
            <a:solidFill>
              <a:srgbClr val="EF89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Triángulo isósceles 18"/>
          <p:cNvSpPr/>
          <p:nvPr/>
        </p:nvSpPr>
        <p:spPr>
          <a:xfrm rot="16200000">
            <a:off x="6010102" y="4948149"/>
            <a:ext cx="382386" cy="187037"/>
          </a:xfrm>
          <a:prstGeom prst="triangle">
            <a:avLst/>
          </a:prstGeom>
          <a:solidFill>
            <a:srgbClr val="F15183"/>
          </a:solidFill>
          <a:ln>
            <a:solidFill>
              <a:srgbClr val="F15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Triángulo isósceles 19"/>
          <p:cNvSpPr/>
          <p:nvPr/>
        </p:nvSpPr>
        <p:spPr>
          <a:xfrm>
            <a:off x="3998421" y="3682533"/>
            <a:ext cx="382386" cy="187037"/>
          </a:xfrm>
          <a:prstGeom prst="triangle">
            <a:avLst/>
          </a:prstGeom>
          <a:solidFill>
            <a:srgbClr val="458DCF"/>
          </a:solidFill>
          <a:ln>
            <a:solidFill>
              <a:srgbClr val="458D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CuadroTexto 20"/>
          <p:cNvSpPr txBox="1"/>
          <p:nvPr/>
        </p:nvSpPr>
        <p:spPr>
          <a:xfrm>
            <a:off x="2352502" y="1496290"/>
            <a:ext cx="1645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ogle Sans" panose="020B0503030502040204" pitchFamily="34" charset="0"/>
              </a:rPr>
              <a:t>FORTALEZAS</a:t>
            </a:r>
            <a:endParaRPr lang="es-CO" sz="1400" dirty="0">
              <a:solidFill>
                <a:schemeClr val="tx1">
                  <a:lumMod val="85000"/>
                  <a:lumOff val="1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8470669" y="1496289"/>
            <a:ext cx="1645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ogle Sans" panose="020B0503030502040204" pitchFamily="34" charset="0"/>
              </a:rPr>
              <a:t>DEBILIDADES</a:t>
            </a:r>
            <a:endParaRPr lang="es-CO" sz="1400" dirty="0">
              <a:solidFill>
                <a:schemeClr val="tx1">
                  <a:lumMod val="85000"/>
                  <a:lumOff val="1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470669" y="3952906"/>
            <a:ext cx="1645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ogle Sans" panose="020B0503030502040204" pitchFamily="34" charset="0"/>
              </a:rPr>
              <a:t>AMENAZAS</a:t>
            </a:r>
            <a:endParaRPr lang="es-CO" sz="1400" dirty="0">
              <a:solidFill>
                <a:schemeClr val="tx1">
                  <a:lumMod val="85000"/>
                  <a:lumOff val="1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352502" y="3952906"/>
            <a:ext cx="1645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ogle Sans" panose="020B0503030502040204" pitchFamily="34" charset="0"/>
              </a:rPr>
              <a:t>OPORTUNIDADES</a:t>
            </a:r>
            <a:endParaRPr lang="es-CO" sz="1400" dirty="0">
              <a:solidFill>
                <a:schemeClr val="tx1">
                  <a:lumMod val="85000"/>
                  <a:lumOff val="1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366654" y="857975"/>
            <a:ext cx="1645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>
                <a:solidFill>
                  <a:schemeClr val="bg1"/>
                </a:solidFill>
                <a:latin typeface="Google Sans" panose="020B0503030502040204" pitchFamily="34" charset="0"/>
              </a:rPr>
              <a:t>AYUDAN</a:t>
            </a:r>
            <a:endParaRPr lang="es-CO" sz="1100" dirty="0">
              <a:solidFill>
                <a:schemeClr val="bg1"/>
              </a:solidFill>
              <a:latin typeface="Google Sans" panose="020B050303050204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7456516" y="857975"/>
            <a:ext cx="1645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>
                <a:solidFill>
                  <a:schemeClr val="bg1"/>
                </a:solidFill>
                <a:latin typeface="Google Sans" panose="020B0503030502040204" pitchFamily="34" charset="0"/>
              </a:rPr>
              <a:t>DAÑINOS</a:t>
            </a:r>
            <a:endParaRPr lang="es-CO" sz="1100" dirty="0">
              <a:solidFill>
                <a:schemeClr val="bg1"/>
              </a:solidFill>
              <a:latin typeface="Google Sans" panose="020B050303050204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366653" y="1056523"/>
            <a:ext cx="1645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bg1">
                    <a:lumMod val="85000"/>
                  </a:schemeClr>
                </a:solidFill>
                <a:latin typeface="Google Sans" panose="020B0503030502040204" pitchFamily="34" charset="0"/>
              </a:rPr>
              <a:t>A alcanzar el objetivo</a:t>
            </a:r>
            <a:endParaRPr lang="es-CO" sz="900" dirty="0">
              <a:solidFill>
                <a:schemeClr val="bg1">
                  <a:lumMod val="8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456515" y="1068185"/>
            <a:ext cx="1645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bg1">
                    <a:lumMod val="85000"/>
                  </a:schemeClr>
                </a:solidFill>
                <a:latin typeface="Google Sans" panose="020B0503030502040204" pitchFamily="34" charset="0"/>
              </a:rPr>
              <a:t>Para alcanzar el objetivo</a:t>
            </a:r>
            <a:endParaRPr lang="es-CO" sz="900" dirty="0">
              <a:solidFill>
                <a:schemeClr val="bg1">
                  <a:lumMod val="8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 rot="16200000">
            <a:off x="985057" y="2496221"/>
            <a:ext cx="1645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>
                <a:solidFill>
                  <a:schemeClr val="bg1"/>
                </a:solidFill>
                <a:latin typeface="Google Sans" panose="020B0503030502040204" pitchFamily="34" charset="0"/>
              </a:rPr>
              <a:t>DE ORIGEN INTERNO</a:t>
            </a:r>
            <a:endParaRPr lang="es-CO" sz="1100" dirty="0">
              <a:solidFill>
                <a:schemeClr val="bg1"/>
              </a:solidFill>
              <a:latin typeface="Google Sans" panose="020B050303050204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 rot="16200000">
            <a:off x="985057" y="4910861"/>
            <a:ext cx="16459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>
                <a:solidFill>
                  <a:schemeClr val="bg1"/>
                </a:solidFill>
                <a:latin typeface="Google Sans" panose="020B0503030502040204" pitchFamily="34" charset="0"/>
              </a:rPr>
              <a:t>DE ORIGEN EXTERNO</a:t>
            </a:r>
            <a:endParaRPr lang="es-CO" sz="1100" dirty="0">
              <a:solidFill>
                <a:schemeClr val="bg1"/>
              </a:solidFill>
              <a:latin typeface="Google Sans" panose="020B050303050204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 rot="16200000">
            <a:off x="883109" y="2473995"/>
            <a:ext cx="21862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bg1">
                    <a:lumMod val="85000"/>
                  </a:schemeClr>
                </a:solidFill>
                <a:latin typeface="Google Sans" panose="020B0503030502040204" pitchFamily="34" charset="0"/>
              </a:rPr>
              <a:t>(Atribuibles  a la organización)</a:t>
            </a:r>
            <a:endParaRPr lang="es-CO" sz="900" dirty="0">
              <a:solidFill>
                <a:schemeClr val="bg1">
                  <a:lumMod val="8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 rot="16200000">
            <a:off x="883109" y="4926250"/>
            <a:ext cx="21862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bg1">
                    <a:lumMod val="85000"/>
                  </a:schemeClr>
                </a:solidFill>
                <a:latin typeface="Google Sans" panose="020B0503030502040204" pitchFamily="34" charset="0"/>
              </a:rPr>
              <a:t>(Atribuibles  al entorno)</a:t>
            </a:r>
            <a:endParaRPr lang="es-CO" sz="900" dirty="0">
              <a:solidFill>
                <a:schemeClr val="bg1">
                  <a:lumMod val="85000"/>
                </a:schemeClr>
              </a:solidFill>
              <a:latin typeface="Google Sans" panose="020B050303050204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5389330" y="2971284"/>
            <a:ext cx="77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i="1" dirty="0" smtClean="0">
                <a:solidFill>
                  <a:srgbClr val="ABEBDC"/>
                </a:solidFill>
                <a:latin typeface="Google Sans" panose="020B0503030502040204" pitchFamily="34" charset="0"/>
              </a:rPr>
              <a:t>F</a:t>
            </a:r>
            <a:endParaRPr lang="es-CO" sz="4400" i="1" dirty="0">
              <a:solidFill>
                <a:srgbClr val="ABEBDC"/>
              </a:solidFill>
              <a:latin typeface="Google Sans" panose="020B050303050204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6303127" y="2966612"/>
            <a:ext cx="77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i="1" dirty="0">
                <a:solidFill>
                  <a:srgbClr val="F7C39F"/>
                </a:solidFill>
                <a:latin typeface="Google Sans" panose="020B0503030502040204" pitchFamily="34" charset="0"/>
              </a:rPr>
              <a:t>D</a:t>
            </a:r>
            <a:endParaRPr lang="es-CO" sz="4400" i="1" dirty="0">
              <a:solidFill>
                <a:srgbClr val="F7C39F"/>
              </a:solidFill>
              <a:latin typeface="Google Sans" panose="020B050303050204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5389330" y="3869570"/>
            <a:ext cx="77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i="1" dirty="0" smtClean="0">
                <a:solidFill>
                  <a:srgbClr val="9BC2E5"/>
                </a:solidFill>
                <a:latin typeface="Google Sans" panose="020B0503030502040204" pitchFamily="34" charset="0"/>
              </a:rPr>
              <a:t>O</a:t>
            </a:r>
            <a:endParaRPr lang="es-CO" sz="4400" i="1" dirty="0">
              <a:solidFill>
                <a:srgbClr val="9BC2E5"/>
              </a:solidFill>
              <a:latin typeface="Google Sans" panose="020B050303050204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6305203" y="3875962"/>
            <a:ext cx="77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i="1" dirty="0" smtClean="0">
                <a:solidFill>
                  <a:srgbClr val="F8AEC5"/>
                </a:solidFill>
                <a:latin typeface="Google Sans" panose="020B0503030502040204" pitchFamily="34" charset="0"/>
              </a:rPr>
              <a:t>A</a:t>
            </a:r>
            <a:endParaRPr lang="es-CO" sz="4400" i="1" dirty="0">
              <a:solidFill>
                <a:srgbClr val="F8AEC5"/>
              </a:solidFill>
              <a:latin typeface="Google Sans" panose="020B0503030502040204" pitchFamily="34" charset="0"/>
            </a:endParaRPr>
          </a:p>
        </p:txBody>
      </p:sp>
      <p:pic>
        <p:nvPicPr>
          <p:cNvPr id="39" name="Imagen 38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164" y="6209606"/>
            <a:ext cx="1520738" cy="49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70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Google Sans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Bryan Salazar López</dc:creator>
  <cp:lastModifiedBy>Bryan Salazar López</cp:lastModifiedBy>
  <cp:revision>4</cp:revision>
  <dcterms:created xsi:type="dcterms:W3CDTF">2021-08-15T23:22:21Z</dcterms:created>
  <dcterms:modified xsi:type="dcterms:W3CDTF">2021-08-15T23:40:00Z</dcterms:modified>
</cp:coreProperties>
</file>